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351" r:id="rId2"/>
    <p:sldId id="387" r:id="rId3"/>
    <p:sldId id="441" r:id="rId4"/>
    <p:sldId id="442" r:id="rId5"/>
    <p:sldId id="444" r:id="rId6"/>
    <p:sldId id="445" r:id="rId7"/>
    <p:sldId id="389" r:id="rId8"/>
    <p:sldId id="390" r:id="rId9"/>
    <p:sldId id="391" r:id="rId10"/>
    <p:sldId id="392" r:id="rId11"/>
    <p:sldId id="393" r:id="rId12"/>
    <p:sldId id="394" r:id="rId13"/>
    <p:sldId id="395" r:id="rId14"/>
    <p:sldId id="396" r:id="rId15"/>
    <p:sldId id="454" r:id="rId16"/>
    <p:sldId id="455" r:id="rId17"/>
    <p:sldId id="456" r:id="rId18"/>
    <p:sldId id="457" r:id="rId19"/>
    <p:sldId id="458" r:id="rId20"/>
    <p:sldId id="459" r:id="rId21"/>
    <p:sldId id="397" r:id="rId22"/>
    <p:sldId id="398" r:id="rId23"/>
    <p:sldId id="399" r:id="rId24"/>
    <p:sldId id="400" r:id="rId25"/>
    <p:sldId id="401" r:id="rId26"/>
    <p:sldId id="402" r:id="rId27"/>
    <p:sldId id="403" r:id="rId28"/>
    <p:sldId id="404" r:id="rId29"/>
    <p:sldId id="405" r:id="rId30"/>
    <p:sldId id="406" r:id="rId31"/>
    <p:sldId id="43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n tang" initials="jt" lastIdx="1" clrIdx="0">
    <p:extLst>
      <p:ext uri="{19B8F6BF-5375-455C-9EA6-DF929625EA0E}">
        <p15:presenceInfo xmlns:p15="http://schemas.microsoft.com/office/powerpoint/2012/main" userId="S-1-5-21-2294777299-304657312-1235955825-2696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94286"/>
  </p:normalViewPr>
  <p:slideViewPr>
    <p:cSldViewPr snapToGrid="0">
      <p:cViewPr varScale="1">
        <p:scale>
          <a:sx n="120" d="100"/>
          <a:sy n="120" d="100"/>
        </p:scale>
        <p:origin x="14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3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4C8B7-AC26-4922-A012-A29B57C4ECFE}" type="datetimeFigureOut">
              <a:rPr lang="en-US" smtClean="0"/>
              <a:t>10/7/24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61ABBE-74E0-4DD6-974A-50B8C8A79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90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813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1ABBE-74E0-4DD6-974A-50B8C8A79D8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182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10/7/24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64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10/7/24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55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10/7/24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62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10/7/24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07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10/7/24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726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10/7/24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01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10/7/24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29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10/7/24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74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10/7/24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16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10/7/24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92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10/7/24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437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48704A-95B2-4EC6-AB97-449348F56CA3}" type="datetimeFigureOut">
              <a:rPr lang="en-US" smtClean="0"/>
              <a:t>10/7/24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7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ian.tang@hec.c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entrevett/pytorch-seq2seq/blob/master/3%20-%20Neural%20Machine%20Translation%20by%20Jointly%20Learning%20to%20Align%20and%20Translate.ipynb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9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0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3.emf"/><Relationship Id="rId4" Type="http://schemas.openxmlformats.org/officeDocument/2006/relationships/image" Target="../media/image1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140.png"/><Relationship Id="rId4" Type="http://schemas.openxmlformats.org/officeDocument/2006/relationships/image" Target="../media/image130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9D9AC-0A48-5C41-84B3-605D2ED017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153" y="1242856"/>
            <a:ext cx="11039911" cy="1270102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Attention,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Transformers</a:t>
            </a:r>
            <a:endParaRPr 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7F857-EA1C-A54A-AEA4-25926C5432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9424" y="2626091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altLang="zh-Han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Jian Tang </a:t>
            </a:r>
          </a:p>
          <a:p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HEC Montreal</a:t>
            </a:r>
          </a:p>
          <a:p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Mila-Quebec AI Institute</a:t>
            </a:r>
          </a:p>
          <a:p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Email: </a:t>
            </a:r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jian.tang@hec.ca</a:t>
            </a:r>
            <a:endParaRPr lang="en-US" altLang="zh-Han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B210F-6542-8D41-A398-93783A5C51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666"/>
          <a:stretch/>
        </p:blipFill>
        <p:spPr>
          <a:xfrm>
            <a:off x="3016940" y="4480748"/>
            <a:ext cx="1855659" cy="11938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470A74-47AA-064D-9980-4EB15AE50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1453" y="4208366"/>
            <a:ext cx="3421336" cy="171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71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Decoder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972" y="1487714"/>
            <a:ext cx="8064500" cy="406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253358" y="1586039"/>
                <a:ext cx="410690" cy="28629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_1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358" y="1586039"/>
                <a:ext cx="410690" cy="286297"/>
              </a:xfrm>
              <a:prstGeom prst="rect">
                <a:avLst/>
              </a:prstGeom>
              <a:blipFill rotWithShape="0">
                <a:blip r:embed="rId3"/>
                <a:stretch>
                  <a:fillRect l="-13433" r="-4478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4694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Alignment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667" y="1674713"/>
            <a:ext cx="8547100" cy="3822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4824" y="5563322"/>
            <a:ext cx="1869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Calculate</a:t>
            </a:r>
            <a:r>
              <a:rPr lang="zh-CN" altLang="en-US" dirty="0"/>
              <a:t> </a:t>
            </a:r>
            <a:r>
              <a:rPr lang="en-US" altLang="zh-CN" dirty="0"/>
              <a:t>context: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746" y="5233220"/>
            <a:ext cx="1950537" cy="8888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446891" y="1661781"/>
                <a:ext cx="47000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891" y="1661781"/>
                <a:ext cx="470000" cy="276999"/>
              </a:xfrm>
              <a:prstGeom prst="rect">
                <a:avLst/>
              </a:prstGeom>
              <a:blipFill>
                <a:blip r:embed="rId4"/>
                <a:stretch>
                  <a:fillRect l="-13158" r="-2632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2205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Output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2437"/>
          <a:stretch/>
        </p:blipFill>
        <p:spPr>
          <a:xfrm>
            <a:off x="5535924" y="1683657"/>
            <a:ext cx="4065276" cy="3822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6187" y="3479312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Previous</a:t>
            </a:r>
            <a:r>
              <a:rPr lang="zh-CN" altLang="en-US" dirty="0"/>
              <a:t> </a:t>
            </a:r>
            <a:r>
              <a:rPr lang="en-US" altLang="zh-CN" dirty="0"/>
              <a:t>output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404103" y="2431143"/>
            <a:ext cx="2170040" cy="9855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62200" y="3873207"/>
            <a:ext cx="2094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hidden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45345" y="3390565"/>
            <a:ext cx="166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context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10" idx="0"/>
          </p:cNvCxnSpPr>
          <p:nvPr/>
        </p:nvCxnSpPr>
        <p:spPr>
          <a:xfrm flipV="1">
            <a:off x="3678190" y="2340429"/>
            <a:ext cx="957308" cy="10501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0"/>
          </p:cNvCxnSpPr>
          <p:nvPr/>
        </p:nvCxnSpPr>
        <p:spPr>
          <a:xfrm flipV="1">
            <a:off x="2809571" y="2358571"/>
            <a:ext cx="1372358" cy="15146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89" y="2019692"/>
            <a:ext cx="4329308" cy="48402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39077" y="4923069"/>
            <a:ext cx="389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Architecture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Fully</a:t>
            </a:r>
            <a:r>
              <a:rPr lang="zh-CN" altLang="en-US" dirty="0"/>
              <a:t> </a:t>
            </a:r>
            <a:r>
              <a:rPr lang="en-US" altLang="zh-CN" dirty="0"/>
              <a:t>connected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 err="1"/>
              <a:t>Maxout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40404" y="297420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446891" y="1661781"/>
                <a:ext cx="410690" cy="28629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_1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891" y="1661781"/>
                <a:ext cx="410690" cy="286297"/>
              </a:xfrm>
              <a:prstGeom prst="rect">
                <a:avLst/>
              </a:prstGeom>
              <a:blipFill rotWithShape="0">
                <a:blip r:embed="rId4"/>
                <a:stretch>
                  <a:fillRect l="-13433" r="-4478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7148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Update hidden state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2437"/>
          <a:stretch/>
        </p:blipFill>
        <p:spPr>
          <a:xfrm>
            <a:off x="5535924" y="1683657"/>
            <a:ext cx="4065276" cy="3822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434" y="2443352"/>
            <a:ext cx="2529225" cy="4903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6187" y="3479312"/>
            <a:ext cx="221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Previous</a:t>
            </a:r>
            <a:r>
              <a:rPr lang="zh-CN" altLang="en-US" dirty="0"/>
              <a:t> </a:t>
            </a:r>
            <a:r>
              <a:rPr lang="en-US" altLang="zh-CN" dirty="0"/>
              <a:t>hidden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404103" y="2862158"/>
            <a:ext cx="858560" cy="5545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62200" y="3873207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Previous</a:t>
            </a:r>
            <a:r>
              <a:rPr lang="zh-CN" altLang="en-US" dirty="0"/>
              <a:t> </a:t>
            </a:r>
            <a:r>
              <a:rPr lang="en-US" altLang="zh-CN" dirty="0"/>
              <a:t>output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799990" y="3390565"/>
            <a:ext cx="166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context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10" idx="0"/>
          </p:cNvCxnSpPr>
          <p:nvPr/>
        </p:nvCxnSpPr>
        <p:spPr>
          <a:xfrm flipH="1" flipV="1">
            <a:off x="3524037" y="2889338"/>
            <a:ext cx="108798" cy="5012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0"/>
          </p:cNvCxnSpPr>
          <p:nvPr/>
        </p:nvCxnSpPr>
        <p:spPr>
          <a:xfrm flipV="1">
            <a:off x="2604739" y="2889687"/>
            <a:ext cx="311514" cy="983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58560" y="5107164"/>
            <a:ext cx="1887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Architecture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GRU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8F9042-3F64-B14D-A70D-57D1CB1EA5C0}"/>
                  </a:ext>
                </a:extLst>
              </p:cNvPr>
              <p:cNvSpPr txBox="1"/>
              <p:nvPr/>
            </p:nvSpPr>
            <p:spPr>
              <a:xfrm>
                <a:off x="7446891" y="1661781"/>
                <a:ext cx="410690" cy="28629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_1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8F9042-3F64-B14D-A70D-57D1CB1EA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891" y="1661781"/>
                <a:ext cx="410690" cy="286297"/>
              </a:xfrm>
              <a:prstGeom prst="rect">
                <a:avLst/>
              </a:prstGeom>
              <a:blipFill>
                <a:blip r:embed="rId4"/>
                <a:stretch>
                  <a:fillRect l="-11765" r="-2941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4099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</a:t>
            </a:r>
            <a:r>
              <a:rPr lang="zh-CN" altLang="en-US" dirty="0"/>
              <a:t> </a:t>
            </a:r>
            <a:r>
              <a:rPr lang="en-US" dirty="0"/>
              <a:t>Results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99" y="1638300"/>
            <a:ext cx="9916885" cy="466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25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between the 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36" y="1530418"/>
            <a:ext cx="4630103" cy="46465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4"/>
            <a:ext cx="4265060" cy="421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262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Seq2Seq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https://github.com/bentrevett/pytorch-seq2seq/blob/master/3%20-%20Neural%20Machine%20Translation%20by%20Jointly%20Learning%20to%20Align%20and%20Translate.ipynb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370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66A90-E81E-F845-9911-2CB9D588A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700" y="2407681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Attention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030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Sequence2Sequence (Encoder-Decoder)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25" y="1898469"/>
            <a:ext cx="9847954" cy="440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B2E35C-FE9E-7240-887E-48DB4665BE84}"/>
                  </a:ext>
                </a:extLst>
              </p:cNvPr>
              <p:cNvSpPr txBox="1"/>
              <p:nvPr/>
            </p:nvSpPr>
            <p:spPr>
              <a:xfrm>
                <a:off x="7945502" y="2280520"/>
                <a:ext cx="283091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B2E35C-FE9E-7240-887E-48DB4665B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502" y="2280520"/>
                <a:ext cx="283091" cy="276999"/>
              </a:xfrm>
              <a:prstGeom prst="rect">
                <a:avLst/>
              </a:prstGeom>
              <a:blipFill>
                <a:blip r:embed="rId3"/>
                <a:stretch>
                  <a:fillRect l="-17391" r="-4348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688D3C-2EB2-4A42-8C95-CB2BD307D54D}"/>
                  </a:ext>
                </a:extLst>
              </p:cNvPr>
              <p:cNvSpPr txBox="1"/>
              <p:nvPr/>
            </p:nvSpPr>
            <p:spPr>
              <a:xfrm>
                <a:off x="8905977" y="2280519"/>
                <a:ext cx="27776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688D3C-2EB2-4A42-8C95-CB2BD307D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5977" y="2280519"/>
                <a:ext cx="277768" cy="276999"/>
              </a:xfrm>
              <a:prstGeom prst="rect">
                <a:avLst/>
              </a:prstGeom>
              <a:blipFill>
                <a:blip r:embed="rId4"/>
                <a:stretch>
                  <a:fillRect l="-17391" r="-4348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191E1B4-AF6B-424A-8EE9-7A3F9766EB45}"/>
                  </a:ext>
                </a:extLst>
              </p:cNvPr>
              <p:cNvSpPr txBox="1"/>
              <p:nvPr/>
            </p:nvSpPr>
            <p:spPr>
              <a:xfrm>
                <a:off x="10249224" y="2280518"/>
                <a:ext cx="52238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191E1B4-AF6B-424A-8EE9-7A3F9766E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9224" y="2280518"/>
                <a:ext cx="522387" cy="276999"/>
              </a:xfrm>
              <a:prstGeom prst="rect">
                <a:avLst/>
              </a:prstGeom>
              <a:blipFill>
                <a:blip r:embed="rId5"/>
                <a:stretch>
                  <a:fillRect l="-9524" r="-238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5315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Attention-Based</a:t>
            </a:r>
            <a:r>
              <a:rPr lang="zh-CN" altLang="en-US" dirty="0"/>
              <a:t> </a:t>
            </a:r>
            <a:r>
              <a:rPr lang="en-US" altLang="zh-CN" dirty="0"/>
              <a:t>Encoder-Decoder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2702" t="1" r="8492" b="228"/>
          <a:stretch/>
        </p:blipFill>
        <p:spPr>
          <a:xfrm>
            <a:off x="8074942" y="1401630"/>
            <a:ext cx="3936013" cy="40547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253358" y="1586039"/>
                <a:ext cx="410690" cy="28629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_1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358" y="1586039"/>
                <a:ext cx="410690" cy="286297"/>
              </a:xfrm>
              <a:prstGeom prst="rect">
                <a:avLst/>
              </a:prstGeom>
              <a:blipFill rotWithShape="0">
                <a:blip r:embed="rId3"/>
                <a:stretch>
                  <a:fillRect l="-13433" r="-4478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D753502-995D-B84A-9297-761BB0688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756" y="1690688"/>
            <a:ext cx="7299602" cy="29035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3A6C9A-4F11-4648-8428-12BBDD84935F}"/>
              </a:ext>
            </a:extLst>
          </p:cNvPr>
          <p:cNvSpPr txBox="1"/>
          <p:nvPr/>
        </p:nvSpPr>
        <p:spPr>
          <a:xfrm>
            <a:off x="3117273" y="5474183"/>
            <a:ext cx="953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Encoder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DB8C19-33EB-4D4F-8AF7-6706E63FCCA6}"/>
              </a:ext>
            </a:extLst>
          </p:cNvPr>
          <p:cNvSpPr txBox="1"/>
          <p:nvPr/>
        </p:nvSpPr>
        <p:spPr>
          <a:xfrm>
            <a:off x="8809129" y="5486400"/>
            <a:ext cx="2544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Attention-based</a:t>
            </a:r>
            <a:r>
              <a:rPr lang="zh-CN" altLang="en-US" dirty="0"/>
              <a:t> </a:t>
            </a:r>
            <a:r>
              <a:rPr lang="en-US" altLang="zh-CN" dirty="0"/>
              <a:t>Decoder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88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Sequence2Sequence (Encoder-Decoder)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25" y="1898469"/>
            <a:ext cx="9840686" cy="44031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B2E35C-FE9E-7240-887E-48DB4665BE84}"/>
                  </a:ext>
                </a:extLst>
              </p:cNvPr>
              <p:cNvSpPr txBox="1"/>
              <p:nvPr/>
            </p:nvSpPr>
            <p:spPr>
              <a:xfrm>
                <a:off x="7945502" y="2280520"/>
                <a:ext cx="283091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B2E35C-FE9E-7240-887E-48DB4665B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502" y="2280520"/>
                <a:ext cx="283091" cy="276999"/>
              </a:xfrm>
              <a:prstGeom prst="rect">
                <a:avLst/>
              </a:prstGeom>
              <a:blipFill>
                <a:blip r:embed="rId3"/>
                <a:stretch>
                  <a:fillRect l="-17391" r="-4348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688D3C-2EB2-4A42-8C95-CB2BD307D54D}"/>
                  </a:ext>
                </a:extLst>
              </p:cNvPr>
              <p:cNvSpPr txBox="1"/>
              <p:nvPr/>
            </p:nvSpPr>
            <p:spPr>
              <a:xfrm>
                <a:off x="8905977" y="2280519"/>
                <a:ext cx="27776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688D3C-2EB2-4A42-8C95-CB2BD307D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5977" y="2280519"/>
                <a:ext cx="277768" cy="276999"/>
              </a:xfrm>
              <a:prstGeom prst="rect">
                <a:avLst/>
              </a:prstGeom>
              <a:blipFill>
                <a:blip r:embed="rId4"/>
                <a:stretch>
                  <a:fillRect l="-17391" r="-4348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191E1B4-AF6B-424A-8EE9-7A3F9766EB45}"/>
                  </a:ext>
                </a:extLst>
              </p:cNvPr>
              <p:cNvSpPr txBox="1"/>
              <p:nvPr/>
            </p:nvSpPr>
            <p:spPr>
              <a:xfrm>
                <a:off x="10249224" y="2280518"/>
                <a:ext cx="52238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191E1B4-AF6B-424A-8EE9-7A3F9766E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9224" y="2280518"/>
                <a:ext cx="522387" cy="276999"/>
              </a:xfrm>
              <a:prstGeom prst="rect">
                <a:avLst/>
              </a:prstGeom>
              <a:blipFill>
                <a:blip r:embed="rId5"/>
                <a:stretch>
                  <a:fillRect l="-9524" r="-238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0577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365F9-2233-5B4C-BA0B-F3146EE7D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Limitations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Previous</a:t>
            </a:r>
            <a:r>
              <a:rPr lang="zh-CN" altLang="en-US" dirty="0"/>
              <a:t> </a:t>
            </a:r>
            <a:r>
              <a:rPr lang="en-US" altLang="zh-CN" dirty="0"/>
              <a:t>Seq2Seq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D74BA-3F87-C843-98CF-95FF4E787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encoders or decoders in the sequence to sequence models are generally implemented with recurrent neural networks</a:t>
            </a:r>
          </a:p>
          <a:p>
            <a:pPr lvl="1"/>
            <a:r>
              <a:rPr lang="en-US" dirty="0"/>
              <a:t>Sequential computation</a:t>
            </a:r>
          </a:p>
          <a:p>
            <a:pPr lvl="1"/>
            <a:r>
              <a:rPr lang="en-US" dirty="0"/>
              <a:t>Non-parallel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653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is all you need (</a:t>
            </a:r>
            <a:r>
              <a:rPr lang="en-US" dirty="0" err="1"/>
              <a:t>Vaswani</a:t>
            </a:r>
            <a:r>
              <a:rPr lang="en-US" dirty="0"/>
              <a:t> et al. 2017)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Transformer (</a:t>
            </a:r>
            <a:r>
              <a:rPr lang="en-US" dirty="0" err="1"/>
              <a:t>Vaswani</a:t>
            </a:r>
            <a:r>
              <a:rPr lang="en-US" dirty="0"/>
              <a:t> et al. 2017)</a:t>
            </a:r>
          </a:p>
          <a:p>
            <a:pPr lvl="1"/>
            <a:r>
              <a:rPr lang="en-US" dirty="0"/>
              <a:t>Only attention is used in both encoder and decoder</a:t>
            </a:r>
          </a:p>
          <a:p>
            <a:pPr lvl="1"/>
            <a:r>
              <a:rPr lang="en-US" dirty="0"/>
              <a:t>Parallelizable</a:t>
            </a:r>
          </a:p>
        </p:txBody>
      </p:sp>
      <p:pic>
        <p:nvPicPr>
          <p:cNvPr id="4" name="Screen Shot 2017-07-01 at 9.13.24 AM.png"/>
          <p:cNvPicPr>
            <a:picLocks noChangeAspect="1"/>
          </p:cNvPicPr>
          <p:nvPr/>
        </p:nvPicPr>
        <p:blipFill>
          <a:blip r:embed="rId2"/>
          <a:srcRect t="9347" b="9347"/>
          <a:stretch>
            <a:fillRect/>
          </a:stretch>
        </p:blipFill>
        <p:spPr>
          <a:xfrm>
            <a:off x="8132720" y="1791196"/>
            <a:ext cx="3750469" cy="442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60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913880" cy="4351338"/>
              </a:xfrm>
            </p:spPr>
            <p:txBody>
              <a:bodyPr/>
              <a:lstStyle/>
              <a:p>
                <a:r>
                  <a:rPr lang="en-US" dirty="0"/>
                  <a:t>A stack of N=6 identical layers</a:t>
                </a:r>
              </a:p>
              <a:p>
                <a:r>
                  <a:rPr lang="en-US" dirty="0"/>
                  <a:t>Each layer are composed of two sublayers</a:t>
                </a:r>
              </a:p>
              <a:p>
                <a:pPr lvl="1"/>
                <a:r>
                  <a:rPr lang="en-US" dirty="0"/>
                  <a:t>Multi-head self-attention</a:t>
                </a:r>
              </a:p>
              <a:p>
                <a:pPr lvl="1"/>
                <a:r>
                  <a:rPr lang="en-US" dirty="0"/>
                  <a:t>Position-wise fully connected feed-forward network</a:t>
                </a:r>
              </a:p>
              <a:p>
                <a:r>
                  <a:rPr lang="en-US" dirty="0"/>
                  <a:t>Residual connection followed by normalization are used in both sublayers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𝐿𝑎𝑦𝑒𝑟𝑁𝑜𝑟𝑚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𝑆𝑢𝑏𝑙𝑎𝑦𝑒𝑟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913880" cy="4351338"/>
              </a:xfrm>
              <a:blipFill>
                <a:blip r:embed="rId2"/>
                <a:stretch>
                  <a:fillRect l="-1651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8128001" y="1027906"/>
            <a:ext cx="3892113" cy="4420195"/>
            <a:chOff x="6634481" y="1332746"/>
            <a:chExt cx="3892113" cy="4420195"/>
          </a:xfrm>
        </p:grpSpPr>
        <p:pic>
          <p:nvPicPr>
            <p:cNvPr id="6" name="Screen Shot 2017-07-01 at 9.13.24 AM.png"/>
            <p:cNvPicPr>
              <a:picLocks noChangeAspect="1"/>
            </p:cNvPicPr>
            <p:nvPr/>
          </p:nvPicPr>
          <p:blipFill>
            <a:blip r:embed="rId3"/>
            <a:srcRect l="3023" r="3023"/>
            <a:stretch>
              <a:fillRect/>
            </a:stretch>
          </p:blipFill>
          <p:spPr>
            <a:xfrm>
              <a:off x="6776125" y="1332746"/>
              <a:ext cx="3750469" cy="4420195"/>
            </a:xfrm>
            <a:prstGeom prst="rect">
              <a:avLst/>
            </a:prstGeom>
          </p:spPr>
        </p:pic>
        <p:sp>
          <p:nvSpPr>
            <p:cNvPr id="7" name="Shape 128"/>
            <p:cNvSpPr/>
            <p:nvPr/>
          </p:nvSpPr>
          <p:spPr>
            <a:xfrm>
              <a:off x="6634481" y="2351113"/>
              <a:ext cx="2092960" cy="3401828"/>
            </a:xfrm>
            <a:prstGeom prst="rect">
              <a:avLst/>
            </a:prstGeom>
            <a:ln w="63500">
              <a:solidFill>
                <a:srgbClr val="FF26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</p:grpSp>
    </p:spTree>
    <p:extLst>
      <p:ext uri="{BB962C8B-B14F-4D97-AF65-F5344CB8AC3E}">
        <p14:creationId xmlns:p14="http://schemas.microsoft.com/office/powerpoint/2010/main" val="2378105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 Attention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  <a:p>
            <a:pPr lvl="1"/>
            <a:r>
              <a:rPr lang="en-US" dirty="0"/>
              <a:t>Mapping a query and a set of key-value pairs to an output</a:t>
            </a:r>
          </a:p>
          <a:p>
            <a:pPr lvl="1"/>
            <a:r>
              <a:rPr lang="en-US" dirty="0"/>
              <a:t>Query, Keys, and Values are all vectors</a:t>
            </a:r>
          </a:p>
          <a:p>
            <a:pPr lvl="1"/>
            <a:r>
              <a:rPr lang="en-US" dirty="0"/>
              <a:t>The output is a weighted sum of the values, with the weights calculated according to a </a:t>
            </a:r>
            <a:r>
              <a:rPr lang="en-US" dirty="0" err="1"/>
              <a:t>softmax</a:t>
            </a:r>
            <a:r>
              <a:rPr lang="en-US" dirty="0"/>
              <a:t> function depending on the similarities between queries and keys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654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 Attention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470035" cy="4351338"/>
          </a:xfrm>
        </p:spPr>
        <p:txBody>
          <a:bodyPr/>
          <a:lstStyle/>
          <a:p>
            <a:r>
              <a:rPr lang="en-US" dirty="0"/>
              <a:t>Scaled Dot-Product Attention</a:t>
            </a:r>
          </a:p>
          <a:p>
            <a:pPr lvl="1"/>
            <a:r>
              <a:rPr lang="en-US" dirty="0"/>
              <a:t>Avoiding pushing the </a:t>
            </a:r>
            <a:r>
              <a:rPr lang="en-US" dirty="0" err="1"/>
              <a:t>softmax</a:t>
            </a:r>
            <a:r>
              <a:rPr lang="en-US" dirty="0"/>
              <a:t>  function into regions where it has extremely small gradients.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839" y="1825625"/>
            <a:ext cx="3347433" cy="37037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960" y="3293413"/>
            <a:ext cx="6561505" cy="1468262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4937760" y="5218875"/>
            <a:ext cx="3291839" cy="612648"/>
          </a:xfrm>
          <a:prstGeom prst="borderCallout1">
            <a:avLst>
              <a:gd name="adj1" fmla="val -4467"/>
              <a:gd name="adj2" fmla="val 53889"/>
              <a:gd name="adj3" fmla="val -121331"/>
              <a:gd name="adj4" fmla="val 5070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37760" y="5314856"/>
            <a:ext cx="3482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</a:rPr>
              <a:t>d_k</a:t>
            </a:r>
            <a:r>
              <a:rPr lang="en-US" dirty="0">
                <a:solidFill>
                  <a:srgbClr val="0000FF"/>
                </a:solidFill>
              </a:rPr>
              <a:t>: dimension of keys and queries</a:t>
            </a:r>
          </a:p>
        </p:txBody>
      </p:sp>
    </p:spTree>
    <p:extLst>
      <p:ext uri="{BB962C8B-B14F-4D97-AF65-F5344CB8AC3E}">
        <p14:creationId xmlns:p14="http://schemas.microsoft.com/office/powerpoint/2010/main" val="1705716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 Attention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470035" cy="4351338"/>
          </a:xfrm>
        </p:spPr>
        <p:txBody>
          <a:bodyPr/>
          <a:lstStyle/>
          <a:p>
            <a:r>
              <a:rPr lang="en-US" dirty="0"/>
              <a:t>Multi-head Attention</a:t>
            </a:r>
          </a:p>
          <a:p>
            <a:pPr lvl="1"/>
            <a:r>
              <a:rPr lang="en-US" dirty="0"/>
              <a:t>Linearly project the queries, keys, and values h times with different, learned linear projects respectively</a:t>
            </a:r>
          </a:p>
          <a:p>
            <a:pPr lvl="1"/>
            <a:r>
              <a:rPr lang="en-US" dirty="0"/>
              <a:t>Concatenate the outputs and project again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180" y="1943887"/>
            <a:ext cx="2891660" cy="37360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98" y="3513742"/>
            <a:ext cx="8351939" cy="184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52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Position-wise Feed-Forward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Applied to each position separately and identically</a:t>
            </a:r>
          </a:p>
          <a:p>
            <a:pPr lvl="1"/>
            <a:r>
              <a:rPr lang="en-US" dirty="0"/>
              <a:t>Two linear transformations with RELU as the activation in between</a:t>
            </a:r>
          </a:p>
          <a:p>
            <a:pPr lvl="1"/>
            <a:r>
              <a:rPr lang="en-US" dirty="0"/>
              <a:t>Different parameters are used across different layers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665" y="3586810"/>
            <a:ext cx="5204615" cy="52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36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Encoding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0504"/>
            <a:ext cx="10515600" cy="4991735"/>
          </a:xfrm>
        </p:spPr>
        <p:txBody>
          <a:bodyPr/>
          <a:lstStyle/>
          <a:p>
            <a:r>
              <a:rPr lang="en-US" dirty="0"/>
              <a:t>Without recurrence and convolution, the order information is lost</a:t>
            </a:r>
          </a:p>
          <a:p>
            <a:r>
              <a:rPr lang="en-US" dirty="0"/>
              <a:t>Need to encode the relative or absolute position of the tokens in the sequence</a:t>
            </a:r>
          </a:p>
          <a:p>
            <a:r>
              <a:rPr lang="en-US" dirty="0"/>
              <a:t>Position encodings are added to both the </a:t>
            </a:r>
            <a:r>
              <a:rPr lang="en-US" dirty="0" err="1"/>
              <a:t>embeddings</a:t>
            </a:r>
            <a:r>
              <a:rPr lang="en-US" dirty="0"/>
              <a:t> of the tokens in both encoder and decoder</a:t>
            </a:r>
          </a:p>
          <a:p>
            <a:r>
              <a:rPr lang="en-US" dirty="0"/>
              <a:t>Sine and cosine functions of different frequencies are used: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Pos</a:t>
            </a:r>
            <a:r>
              <a:rPr lang="en-US" dirty="0"/>
              <a:t> is the position and </a:t>
            </a:r>
            <a:r>
              <a:rPr lang="en-US" dirty="0" err="1"/>
              <a:t>i</a:t>
            </a:r>
            <a:r>
              <a:rPr lang="en-US" dirty="0"/>
              <a:t> is the dimension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882" y="4261696"/>
            <a:ext cx="4784406" cy="107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2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117080" cy="4351338"/>
          </a:xfrm>
        </p:spPr>
        <p:txBody>
          <a:bodyPr/>
          <a:lstStyle/>
          <a:p>
            <a:r>
              <a:rPr lang="en-US" dirty="0"/>
              <a:t>N=6 identical layers</a:t>
            </a:r>
          </a:p>
          <a:p>
            <a:r>
              <a:rPr lang="en-US" dirty="0"/>
              <a:t>Each layer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Masked</a:t>
            </a:r>
            <a:r>
              <a:rPr lang="en-US" dirty="0"/>
              <a:t> multi-head attention</a:t>
            </a:r>
          </a:p>
          <a:p>
            <a:pPr lvl="1"/>
            <a:r>
              <a:rPr lang="en-US" dirty="0"/>
              <a:t>Position-wise fully connected feed-forward network</a:t>
            </a:r>
          </a:p>
          <a:p>
            <a:pPr lvl="1"/>
            <a:r>
              <a:rPr lang="en-US" dirty="0"/>
              <a:t>Multi-head attention over the output of the encoder stack</a:t>
            </a:r>
          </a:p>
          <a:p>
            <a:r>
              <a:rPr lang="en-US" dirty="0"/>
              <a:t>Residual connection followed by normalization are used in all the three sublayers</a:t>
            </a:r>
          </a:p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188365" y="1487900"/>
            <a:ext cx="3750469" cy="4529201"/>
            <a:chOff x="7436525" y="1162780"/>
            <a:chExt cx="3750469" cy="4529201"/>
          </a:xfrm>
        </p:grpSpPr>
        <p:pic>
          <p:nvPicPr>
            <p:cNvPr id="4" name="Screen Shot 2017-07-01 at 9.13.24 AM.png"/>
            <p:cNvPicPr>
              <a:picLocks noChangeAspect="1"/>
            </p:cNvPicPr>
            <p:nvPr/>
          </p:nvPicPr>
          <p:blipFill>
            <a:blip r:embed="rId2"/>
            <a:srcRect l="3023" r="3023"/>
            <a:stretch>
              <a:fillRect/>
            </a:stretch>
          </p:blipFill>
          <p:spPr>
            <a:xfrm>
              <a:off x="7436525" y="1271786"/>
              <a:ext cx="3750469" cy="4420195"/>
            </a:xfrm>
            <a:prstGeom prst="rect">
              <a:avLst/>
            </a:prstGeom>
          </p:spPr>
        </p:pic>
        <p:sp>
          <p:nvSpPr>
            <p:cNvPr id="5" name="Shape 133"/>
            <p:cNvSpPr/>
            <p:nvPr/>
          </p:nvSpPr>
          <p:spPr>
            <a:xfrm>
              <a:off x="9348124" y="1162780"/>
              <a:ext cx="1486921" cy="3419379"/>
            </a:xfrm>
            <a:prstGeom prst="rect">
              <a:avLst/>
            </a:prstGeom>
            <a:ln w="63500">
              <a:solidFill>
                <a:srgbClr val="FF26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</p:grpSp>
    </p:spTree>
    <p:extLst>
      <p:ext uri="{BB962C8B-B14F-4D97-AF65-F5344CB8AC3E}">
        <p14:creationId xmlns:p14="http://schemas.microsoft.com/office/powerpoint/2010/main" val="31632617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advantages of Self-Attention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  <a:p>
            <a:r>
              <a:rPr lang="en-US" dirty="0"/>
              <a:t>Short-range </a:t>
            </a:r>
            <a:r>
              <a:rPr lang="en-US" dirty="0" err="1"/>
              <a:t>v.s</a:t>
            </a:r>
            <a:r>
              <a:rPr lang="en-US" dirty="0"/>
              <a:t>. long-range dependency</a:t>
            </a:r>
          </a:p>
          <a:p>
            <a:r>
              <a:rPr lang="en-US" dirty="0"/>
              <a:t>Interpretability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82" y="3725333"/>
            <a:ext cx="9730116" cy="209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751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to Sequence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an input sequence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we want to map it to an output sequence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We are essentially trying to model the conditional probability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442824" y="3461018"/>
                <a:ext cx="6996531" cy="1080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2824" y="3461018"/>
                <a:ext cx="6996531" cy="108055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70076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952" y="1812823"/>
            <a:ext cx="9336096" cy="424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8131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Thanks!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209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Encoder: one Recurrent Neural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1563"/>
            <a:ext cx="10515600" cy="4351338"/>
          </a:xfrm>
        </p:spPr>
        <p:txBody>
          <a:bodyPr/>
          <a:lstStyle/>
          <a:p>
            <a:r>
              <a:rPr lang="en-US" dirty="0"/>
              <a:t>C is the last hidden state of input </a:t>
            </a:r>
          </a:p>
          <a:p>
            <a:pPr marL="0" indent="0">
              <a:buNone/>
            </a:pPr>
            <a:r>
              <a:rPr lang="en-US" dirty="0"/>
              <a:t>     sequence</a:t>
            </a:r>
          </a:p>
          <a:p>
            <a:pPr lvl="1"/>
            <a:r>
              <a:rPr lang="en-US" dirty="0"/>
              <a:t>summary of the input sequence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AF3E011-4C94-1848-8515-AE1143BF8B4C}"/>
              </a:ext>
            </a:extLst>
          </p:cNvPr>
          <p:cNvGrpSpPr/>
          <p:nvPr/>
        </p:nvGrpSpPr>
        <p:grpSpPr>
          <a:xfrm>
            <a:off x="6241311" y="1810409"/>
            <a:ext cx="5519128" cy="4406638"/>
            <a:chOff x="5252483" y="1898469"/>
            <a:chExt cx="5519128" cy="440663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63B3EF-4CC4-604C-8037-1006ECE001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5624" t="1" b="-80"/>
            <a:stretch/>
          </p:blipFill>
          <p:spPr>
            <a:xfrm>
              <a:off x="5252483" y="1898469"/>
              <a:ext cx="5350927" cy="440663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6C76DEC-8F85-7542-B113-DFFB20146910}"/>
                    </a:ext>
                  </a:extLst>
                </p:cNvPr>
                <p:cNvSpPr txBox="1"/>
                <p:nvPr/>
              </p:nvSpPr>
              <p:spPr>
                <a:xfrm>
                  <a:off x="7945502" y="2280520"/>
                  <a:ext cx="283091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6C76DEC-8F85-7542-B113-DFFB201469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5502" y="2280520"/>
                  <a:ext cx="28309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6667" r="-4167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D4D8C25-52C0-094C-A476-9959CB0580E3}"/>
                    </a:ext>
                  </a:extLst>
                </p:cNvPr>
                <p:cNvSpPr txBox="1"/>
                <p:nvPr/>
              </p:nvSpPr>
              <p:spPr>
                <a:xfrm>
                  <a:off x="8905977" y="2280519"/>
                  <a:ext cx="277768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D4D8C25-52C0-094C-A476-9959CB0580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5977" y="2280519"/>
                  <a:ext cx="27776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7391" r="-4348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1A5C937-18ED-D34C-BFAF-4CACC9E9126F}"/>
                    </a:ext>
                  </a:extLst>
                </p:cNvPr>
                <p:cNvSpPr txBox="1"/>
                <p:nvPr/>
              </p:nvSpPr>
              <p:spPr>
                <a:xfrm>
                  <a:off x="10249224" y="2280518"/>
                  <a:ext cx="522387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1A5C937-18ED-D34C-BFAF-4CACC9E912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9224" y="2280518"/>
                  <a:ext cx="522387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9524" r="-2381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77304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Decoder: another Recurrent Neural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530" y="1825625"/>
            <a:ext cx="10515600" cy="4351338"/>
          </a:xfrm>
        </p:spPr>
        <p:txBody>
          <a:bodyPr/>
          <a:lstStyle/>
          <a:p>
            <a:r>
              <a:rPr lang="en-US" dirty="0"/>
              <a:t>Decode the output sequence </a:t>
            </a:r>
            <a:r>
              <a:rPr lang="en-US" b="1" dirty="0"/>
              <a:t>y</a:t>
            </a:r>
            <a:r>
              <a:rPr lang="en-US" dirty="0"/>
              <a:t> based on</a:t>
            </a:r>
          </a:p>
          <a:p>
            <a:r>
              <a:rPr lang="en-US" dirty="0"/>
              <a:t> the input sequence </a:t>
            </a:r>
            <a:r>
              <a:rPr lang="en-US" b="1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51573" y="3106593"/>
                <a:ext cx="6996531" cy="1080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573" y="3106593"/>
                <a:ext cx="6996531" cy="108055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51572" y="3937227"/>
                <a:ext cx="5709705" cy="1080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572" y="3937227"/>
                <a:ext cx="5709705" cy="108055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1A76A561-6933-EA4D-ABC9-7EB2B4CCD7F3}"/>
              </a:ext>
            </a:extLst>
          </p:cNvPr>
          <p:cNvGrpSpPr/>
          <p:nvPr/>
        </p:nvGrpSpPr>
        <p:grpSpPr>
          <a:xfrm>
            <a:off x="6672872" y="1770325"/>
            <a:ext cx="5519128" cy="4406638"/>
            <a:chOff x="5252483" y="1898469"/>
            <a:chExt cx="5519128" cy="440663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BCAC942-DC5F-8B4B-890A-C1148D26D7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5624" t="1" b="-80"/>
            <a:stretch/>
          </p:blipFill>
          <p:spPr>
            <a:xfrm>
              <a:off x="5252483" y="1898469"/>
              <a:ext cx="5350927" cy="440663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8B746BF-3335-E54A-A639-E8C2B205CC0A}"/>
                    </a:ext>
                  </a:extLst>
                </p:cNvPr>
                <p:cNvSpPr txBox="1"/>
                <p:nvPr/>
              </p:nvSpPr>
              <p:spPr>
                <a:xfrm>
                  <a:off x="7945502" y="2280520"/>
                  <a:ext cx="283091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8B746BF-3335-E54A-A639-E8C2B205CC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5502" y="2280520"/>
                  <a:ext cx="283091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6667" r="-4167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C25FFBD-E770-114E-9DED-CF80329C9D4F}"/>
                    </a:ext>
                  </a:extLst>
                </p:cNvPr>
                <p:cNvSpPr txBox="1"/>
                <p:nvPr/>
              </p:nvSpPr>
              <p:spPr>
                <a:xfrm>
                  <a:off x="8905977" y="2280519"/>
                  <a:ext cx="277768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C25FFBD-E770-114E-9DED-CF80329C9D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5977" y="2280519"/>
                  <a:ext cx="27776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7391" r="-4348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68B8B8F-562F-4945-8433-1AE99C85F531}"/>
                    </a:ext>
                  </a:extLst>
                </p:cNvPr>
                <p:cNvSpPr txBox="1"/>
                <p:nvPr/>
              </p:nvSpPr>
              <p:spPr>
                <a:xfrm>
                  <a:off x="10249224" y="2280518"/>
                  <a:ext cx="522387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68B8B8F-562F-4945-8433-1AE99C85F5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9224" y="2280518"/>
                  <a:ext cx="522387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9524" r="-2381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6630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Decoder: another Recurrent Neural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488" y="1825625"/>
            <a:ext cx="10515600" cy="4351338"/>
          </a:xfrm>
        </p:spPr>
        <p:txBody>
          <a:bodyPr/>
          <a:lstStyle/>
          <a:p>
            <a:r>
              <a:rPr lang="en-US" dirty="0"/>
              <a:t>Decode the output sequence </a:t>
            </a:r>
            <a:r>
              <a:rPr lang="en-US" b="1" dirty="0"/>
              <a:t>y</a:t>
            </a:r>
            <a:r>
              <a:rPr lang="en-US" dirty="0"/>
              <a:t> based on</a:t>
            </a:r>
          </a:p>
          <a:p>
            <a:r>
              <a:rPr lang="en-US" dirty="0"/>
              <a:t> the input sequence </a:t>
            </a:r>
            <a:r>
              <a:rPr lang="en-US" b="1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548216" y="3157151"/>
                <a:ext cx="3096040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−1,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216" y="3157151"/>
                <a:ext cx="3096040" cy="44980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34515" y="4245628"/>
                <a:ext cx="615129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15" y="4245628"/>
                <a:ext cx="6151299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AA2F4CA6-47C1-4144-9EBD-02DCA7ECB400}"/>
              </a:ext>
            </a:extLst>
          </p:cNvPr>
          <p:cNvGrpSpPr/>
          <p:nvPr/>
        </p:nvGrpSpPr>
        <p:grpSpPr>
          <a:xfrm>
            <a:off x="6672872" y="1905262"/>
            <a:ext cx="5519128" cy="4406638"/>
            <a:chOff x="5252483" y="1898469"/>
            <a:chExt cx="5519128" cy="440663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A3BBF6A-29CC-5644-979C-15B9854116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5624" t="1" b="-80"/>
            <a:stretch/>
          </p:blipFill>
          <p:spPr>
            <a:xfrm>
              <a:off x="5252483" y="1898469"/>
              <a:ext cx="5350927" cy="440663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F090C83-34A2-5D4E-BEA3-F91DD6688829}"/>
                    </a:ext>
                  </a:extLst>
                </p:cNvPr>
                <p:cNvSpPr txBox="1"/>
                <p:nvPr/>
              </p:nvSpPr>
              <p:spPr>
                <a:xfrm>
                  <a:off x="7945502" y="2280520"/>
                  <a:ext cx="283091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F090C83-34A2-5D4E-BEA3-F91DD66888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5502" y="2280520"/>
                  <a:ext cx="283091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6667" r="-4167" b="-2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A03AC86-E25F-0240-9092-0664AB80EE86}"/>
                    </a:ext>
                  </a:extLst>
                </p:cNvPr>
                <p:cNvSpPr txBox="1"/>
                <p:nvPr/>
              </p:nvSpPr>
              <p:spPr>
                <a:xfrm>
                  <a:off x="8905977" y="2280519"/>
                  <a:ext cx="277768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A03AC86-E25F-0240-9092-0664AB80EE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5977" y="2280519"/>
                  <a:ext cx="277768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7391" r="-4348" b="-2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E18270F-B4A8-134B-BB38-A272A13882C5}"/>
                    </a:ext>
                  </a:extLst>
                </p:cNvPr>
                <p:cNvSpPr txBox="1"/>
                <p:nvPr/>
              </p:nvSpPr>
              <p:spPr>
                <a:xfrm>
                  <a:off x="10249224" y="2280518"/>
                  <a:ext cx="522387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E18270F-B4A8-134B-BB38-A272A13882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9224" y="2280518"/>
                  <a:ext cx="522387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9524" r="-2381" b="-2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04402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RNN</a:t>
            </a:r>
            <a:r>
              <a:rPr lang="zh-CN" altLang="en-US" dirty="0"/>
              <a:t> </a:t>
            </a:r>
            <a:r>
              <a:rPr lang="en-US" altLang="zh-CN" dirty="0"/>
              <a:t>Encoder-Decoder</a:t>
            </a:r>
            <a:r>
              <a:rPr lang="zh-CN" altLang="en-US" dirty="0"/>
              <a:t> </a:t>
            </a:r>
            <a:r>
              <a:rPr lang="en-US" altLang="zh-CN" dirty="0"/>
              <a:t>Issues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27" y="1493711"/>
            <a:ext cx="10110247" cy="4457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168786" y="1493711"/>
                <a:ext cx="283091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8786" y="1493711"/>
                <a:ext cx="283091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1739" r="-869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162740" y="1489061"/>
                <a:ext cx="27776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2740" y="1489061"/>
                <a:ext cx="277768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1739" r="-6522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656007" y="1489061"/>
                <a:ext cx="52238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007" y="1489061"/>
                <a:ext cx="522387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0465" r="-4651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8631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Attention-based</a:t>
            </a:r>
            <a:r>
              <a:rPr lang="zh-CN" altLang="en-US" dirty="0"/>
              <a:t> </a:t>
            </a:r>
            <a:r>
              <a:rPr lang="en-US" altLang="zh-CN" dirty="0"/>
              <a:t>Encoder-Decoder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29" y="2057400"/>
            <a:ext cx="84709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009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Encoder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13" y="1696356"/>
            <a:ext cx="9373299" cy="372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795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5414</TotalTime>
  <Words>662</Words>
  <Application>Microsoft Macintosh PowerPoint</Application>
  <PresentationFormat>Widescreen</PresentationFormat>
  <Paragraphs>126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Times New Roman</vt:lpstr>
      <vt:lpstr>Office Theme</vt:lpstr>
      <vt:lpstr>Attention, Transformers</vt:lpstr>
      <vt:lpstr>Sequence2Sequence (Encoder-Decoder)</vt:lpstr>
      <vt:lpstr>Sequence to Sequence Model</vt:lpstr>
      <vt:lpstr>Encoder: one Recurrent Neural Network</vt:lpstr>
      <vt:lpstr>Decoder: another Recurrent Neural Network</vt:lpstr>
      <vt:lpstr>Decoder: another Recurrent Neural Network</vt:lpstr>
      <vt:lpstr>RNN Encoder-Decoder Issues</vt:lpstr>
      <vt:lpstr>Attention-based Encoder-Decoder </vt:lpstr>
      <vt:lpstr>New Encoder</vt:lpstr>
      <vt:lpstr>New Decoder</vt:lpstr>
      <vt:lpstr>Alignment Model</vt:lpstr>
      <vt:lpstr>Output model</vt:lpstr>
      <vt:lpstr>Update hidden state </vt:lpstr>
      <vt:lpstr>Quantitative Results</vt:lpstr>
      <vt:lpstr>Alignment between the Words</vt:lpstr>
      <vt:lpstr>Attention Seq2Seq</vt:lpstr>
      <vt:lpstr>Attention is All You Need</vt:lpstr>
      <vt:lpstr>Sequence2Sequence (Encoder-Decoder)</vt:lpstr>
      <vt:lpstr>Attention-Based Encoder-Decoder</vt:lpstr>
      <vt:lpstr>Limitations of Previous Seq2Seq Models</vt:lpstr>
      <vt:lpstr>Attention is all you need (Vaswani et al. 2017)</vt:lpstr>
      <vt:lpstr>Encoder</vt:lpstr>
      <vt:lpstr>Multi-head Attention</vt:lpstr>
      <vt:lpstr>Multi-head Attention</vt:lpstr>
      <vt:lpstr>Multi-head Attention</vt:lpstr>
      <vt:lpstr>Position-wise Feed-Forward Network</vt:lpstr>
      <vt:lpstr>Positional Encoding</vt:lpstr>
      <vt:lpstr>Decoder</vt:lpstr>
      <vt:lpstr>Discussion: advantages of Self-Attention</vt:lpstr>
      <vt:lpstr>Results</vt:lpstr>
      <vt:lpstr>Thanks!</vt:lpstr>
    </vt:vector>
  </TitlesOfParts>
  <Company>HEC Montréal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</dc:title>
  <dc:creator>jian tang</dc:creator>
  <cp:lastModifiedBy>Jian Tang</cp:lastModifiedBy>
  <cp:revision>211</cp:revision>
  <dcterms:created xsi:type="dcterms:W3CDTF">2018-09-11T21:06:02Z</dcterms:created>
  <dcterms:modified xsi:type="dcterms:W3CDTF">2024-10-07T15:44:08Z</dcterms:modified>
</cp:coreProperties>
</file>